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58" r:id="rId7"/>
    <p:sldId id="259" r:id="rId8"/>
    <p:sldId id="260" r:id="rId9"/>
    <p:sldId id="261" r:id="rId10"/>
    <p:sldId id="262" r:id="rId11"/>
    <p:sldId id="263" r:id="rId12"/>
    <p:sldId id="265" r:id="rId13"/>
    <p:sldId id="266" r:id="rId14"/>
    <p:sldId id="264"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uijben - Pijlman" userId="d8bb2662-4969-49a8-b5e4-1f0b7bd12100" providerId="ADAL" clId="{A1208FDD-3912-4573-B993-49883D659CA8}"/>
    <pc:docChg chg="modSld">
      <pc:chgData name="Susan Huijben - Pijlman" userId="d8bb2662-4969-49a8-b5e4-1f0b7bd12100" providerId="ADAL" clId="{A1208FDD-3912-4573-B993-49883D659CA8}" dt="2020-04-24T08:42:55.206" v="21" actId="20577"/>
      <pc:docMkLst>
        <pc:docMk/>
      </pc:docMkLst>
      <pc:sldChg chg="modSp">
        <pc:chgData name="Susan Huijben - Pijlman" userId="d8bb2662-4969-49a8-b5e4-1f0b7bd12100" providerId="ADAL" clId="{A1208FDD-3912-4573-B993-49883D659CA8}" dt="2020-04-24T08:42:55.206" v="21" actId="20577"/>
        <pc:sldMkLst>
          <pc:docMk/>
          <pc:sldMk cId="3543295014" sldId="261"/>
        </pc:sldMkLst>
        <pc:spChg chg="mod">
          <ac:chgData name="Susan Huijben - Pijlman" userId="d8bb2662-4969-49a8-b5e4-1f0b7bd12100" providerId="ADAL" clId="{A1208FDD-3912-4573-B993-49883D659CA8}" dt="2020-04-24T08:42:55.206" v="21" actId="20577"/>
          <ac:spMkLst>
            <pc:docMk/>
            <pc:sldMk cId="3543295014" sldId="261"/>
            <ac:spMk id="3" creationId="{654F39BC-DEE2-4FC7-98F4-F4664BCE7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AF58C-2A89-4F19-B9C1-967F3C5755E3}" type="datetimeFigureOut">
              <a:rPr lang="nl-NL" smtClean="0"/>
              <a:t>24-4-2020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64017-6E5A-42DB-BC55-FE52B5F62709}" type="slidenum">
              <a:rPr lang="nl-NL" smtClean="0"/>
              <a:t>‹nr.›</a:t>
            </a:fld>
            <a:endParaRPr lang="nl-NL"/>
          </a:p>
        </p:txBody>
      </p:sp>
    </p:spTree>
    <p:extLst>
      <p:ext uri="{BB962C8B-B14F-4D97-AF65-F5344CB8AC3E}">
        <p14:creationId xmlns:p14="http://schemas.microsoft.com/office/powerpoint/2010/main" val="130732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celgetal is een maat voor het totaal aantal cellen per milliliter melk. In melk uit een gezonde uier zitten circa 50.000 cellen per milliliter. ... Koeien met een verhoogd </a:t>
            </a:r>
            <a:r>
              <a:rPr lang="nl-NL" dirty="0" err="1"/>
              <a:t>koecelgetal</a:t>
            </a:r>
            <a:r>
              <a:rPr lang="nl-NL" dirty="0"/>
              <a:t> laten het celgetal van de tank ook stijgen, waarbij ook weer een verdunningseffect optreedt.</a:t>
            </a:r>
          </a:p>
        </p:txBody>
      </p:sp>
      <p:sp>
        <p:nvSpPr>
          <p:cNvPr id="4" name="Tijdelijke aanduiding voor dianummer 3"/>
          <p:cNvSpPr>
            <a:spLocks noGrp="1"/>
          </p:cNvSpPr>
          <p:nvPr>
            <p:ph type="sldNum" sz="quarter" idx="5"/>
          </p:nvPr>
        </p:nvSpPr>
        <p:spPr/>
        <p:txBody>
          <a:bodyPr/>
          <a:lstStyle/>
          <a:p>
            <a:fld id="{C3F64017-6E5A-42DB-BC55-FE52B5F62709}" type="slidenum">
              <a:rPr lang="nl-NL" smtClean="0"/>
              <a:t>8</a:t>
            </a:fld>
            <a:endParaRPr lang="nl-NL"/>
          </a:p>
        </p:txBody>
      </p:sp>
    </p:spTree>
    <p:extLst>
      <p:ext uri="{BB962C8B-B14F-4D97-AF65-F5344CB8AC3E}">
        <p14:creationId xmlns:p14="http://schemas.microsoft.com/office/powerpoint/2010/main" val="18654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korting wordt opgelegd indien het (</a:t>
            </a:r>
            <a:r>
              <a:rPr lang="nl-NL" dirty="0" err="1"/>
              <a:t>geome</a:t>
            </a:r>
            <a:r>
              <a:rPr lang="nl-NL" dirty="0"/>
              <a:t>- deling het celgetal weer zou moeten zakken.</a:t>
            </a:r>
          </a:p>
          <a:p>
            <a:r>
              <a:rPr lang="nl-NL" dirty="0" err="1"/>
              <a:t>trisch</a:t>
            </a:r>
            <a:r>
              <a:rPr lang="nl-NL" dirty="0"/>
              <a:t>) gemiddelde tankcelgetal van drie opvolgende celgetalbepalingen hoger dan Celgetalwaarde</a:t>
            </a:r>
          </a:p>
          <a:p>
            <a:r>
              <a:rPr lang="nl-NL" dirty="0"/>
              <a:t>400.000 cellen/ml </a:t>
            </a:r>
          </a:p>
        </p:txBody>
      </p:sp>
      <p:sp>
        <p:nvSpPr>
          <p:cNvPr id="4" name="Tijdelijke aanduiding voor dianummer 3"/>
          <p:cNvSpPr>
            <a:spLocks noGrp="1"/>
          </p:cNvSpPr>
          <p:nvPr>
            <p:ph type="sldNum" sz="quarter" idx="5"/>
          </p:nvPr>
        </p:nvSpPr>
        <p:spPr/>
        <p:txBody>
          <a:bodyPr/>
          <a:lstStyle/>
          <a:p>
            <a:fld id="{C3F64017-6E5A-42DB-BC55-FE52B5F62709}" type="slidenum">
              <a:rPr lang="nl-NL" smtClean="0"/>
              <a:t>11</a:t>
            </a:fld>
            <a:endParaRPr lang="nl-NL"/>
          </a:p>
        </p:txBody>
      </p:sp>
    </p:spTree>
    <p:extLst>
      <p:ext uri="{BB962C8B-B14F-4D97-AF65-F5344CB8AC3E}">
        <p14:creationId xmlns:p14="http://schemas.microsoft.com/office/powerpoint/2010/main" val="11791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112436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173424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3699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32123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933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14096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3308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137937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399581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83D6DC-AFDE-43C4-85AC-DFB5D7BADC94}" type="datetimeFigureOut">
              <a:rPr lang="nl-NL" smtClean="0"/>
              <a:t>24-4-2020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2174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283D6DC-AFDE-43C4-85AC-DFB5D7BADC94}" type="datetimeFigureOut">
              <a:rPr lang="nl-NL" smtClean="0"/>
              <a:t>24-4-2020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222297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283D6DC-AFDE-43C4-85AC-DFB5D7BADC94}" type="datetimeFigureOut">
              <a:rPr lang="nl-NL" smtClean="0"/>
              <a:t>24-4-2020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426098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283D6DC-AFDE-43C4-85AC-DFB5D7BADC94}" type="datetimeFigureOut">
              <a:rPr lang="nl-NL" smtClean="0"/>
              <a:t>24-4-2020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154783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3D6DC-AFDE-43C4-85AC-DFB5D7BADC94}" type="datetimeFigureOut">
              <a:rPr lang="nl-NL" smtClean="0"/>
              <a:t>24-4-2020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265828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283D6DC-AFDE-43C4-85AC-DFB5D7BADC94}" type="datetimeFigureOut">
              <a:rPr lang="nl-NL" smtClean="0"/>
              <a:t>24-4-2020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6640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283D6DC-AFDE-43C4-85AC-DFB5D7BADC94}" type="datetimeFigureOut">
              <a:rPr lang="nl-NL" smtClean="0"/>
              <a:t>24-4-2020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6B9886-7702-4572-BB72-C388398B04D4}" type="slidenum">
              <a:rPr lang="nl-NL" smtClean="0"/>
              <a:t>‹nr.›</a:t>
            </a:fld>
            <a:endParaRPr lang="nl-NL"/>
          </a:p>
        </p:txBody>
      </p:sp>
    </p:spTree>
    <p:extLst>
      <p:ext uri="{BB962C8B-B14F-4D97-AF65-F5344CB8AC3E}">
        <p14:creationId xmlns:p14="http://schemas.microsoft.com/office/powerpoint/2010/main" val="207449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3D6DC-AFDE-43C4-85AC-DFB5D7BADC94}" type="datetimeFigureOut">
              <a:rPr lang="nl-NL" smtClean="0"/>
              <a:t>24-4-2020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6B9886-7702-4572-BB72-C388398B04D4}" type="slidenum">
              <a:rPr lang="nl-NL" smtClean="0"/>
              <a:t>‹nr.›</a:t>
            </a:fld>
            <a:endParaRPr lang="nl-NL"/>
          </a:p>
        </p:txBody>
      </p:sp>
    </p:spTree>
    <p:extLst>
      <p:ext uri="{BB962C8B-B14F-4D97-AF65-F5344CB8AC3E}">
        <p14:creationId xmlns:p14="http://schemas.microsoft.com/office/powerpoint/2010/main" val="77220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aken.wikiwijs.nl/160144/MPR__melkproductieregistrat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9DA49-A89F-4290-91F8-0A2BFC0A668C}"/>
              </a:ext>
            </a:extLst>
          </p:cNvPr>
          <p:cNvSpPr>
            <a:spLocks noGrp="1"/>
          </p:cNvSpPr>
          <p:nvPr>
            <p:ph type="ctrTitle"/>
          </p:nvPr>
        </p:nvSpPr>
        <p:spPr/>
        <p:txBody>
          <a:bodyPr/>
          <a:lstStyle/>
          <a:p>
            <a:r>
              <a:rPr lang="nl-NL" dirty="0"/>
              <a:t>24 April</a:t>
            </a:r>
          </a:p>
        </p:txBody>
      </p:sp>
      <p:sp>
        <p:nvSpPr>
          <p:cNvPr id="3" name="Ondertitel 2">
            <a:extLst>
              <a:ext uri="{FF2B5EF4-FFF2-40B4-BE49-F238E27FC236}">
                <a16:creationId xmlns:a16="http://schemas.microsoft.com/office/drawing/2014/main" id="{F65C4402-304A-43FD-B4FB-78E8869B4B08}"/>
              </a:ext>
            </a:extLst>
          </p:cNvPr>
          <p:cNvSpPr>
            <a:spLocks noGrp="1"/>
          </p:cNvSpPr>
          <p:nvPr>
            <p:ph type="subTitle" idx="1"/>
          </p:nvPr>
        </p:nvSpPr>
        <p:spPr/>
        <p:txBody>
          <a:bodyPr/>
          <a:lstStyle/>
          <a:p>
            <a:r>
              <a:rPr lang="nl-NL" dirty="0"/>
              <a:t>MPR</a:t>
            </a:r>
          </a:p>
        </p:txBody>
      </p:sp>
      <p:pic>
        <p:nvPicPr>
          <p:cNvPr id="4" name="Afbeelding 3">
            <a:extLst>
              <a:ext uri="{FF2B5EF4-FFF2-40B4-BE49-F238E27FC236}">
                <a16:creationId xmlns:a16="http://schemas.microsoft.com/office/drawing/2014/main" id="{DD017F9D-1950-4FEB-8623-F014B49533C6}"/>
              </a:ext>
            </a:extLst>
          </p:cNvPr>
          <p:cNvPicPr>
            <a:picLocks noChangeAspect="1"/>
          </p:cNvPicPr>
          <p:nvPr/>
        </p:nvPicPr>
        <p:blipFill>
          <a:blip r:embed="rId2"/>
          <a:stretch>
            <a:fillRect/>
          </a:stretch>
        </p:blipFill>
        <p:spPr>
          <a:xfrm>
            <a:off x="1381518" y="3534633"/>
            <a:ext cx="3773751" cy="2517866"/>
          </a:xfrm>
          <a:prstGeom prst="rect">
            <a:avLst/>
          </a:prstGeom>
        </p:spPr>
      </p:pic>
    </p:spTree>
    <p:extLst>
      <p:ext uri="{BB962C8B-B14F-4D97-AF65-F5344CB8AC3E}">
        <p14:creationId xmlns:p14="http://schemas.microsoft.com/office/powerpoint/2010/main" val="160239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AC75B-1662-4A96-BAFB-A3D41C9BCC29}"/>
              </a:ext>
            </a:extLst>
          </p:cNvPr>
          <p:cNvSpPr>
            <a:spLocks noGrp="1"/>
          </p:cNvSpPr>
          <p:nvPr>
            <p:ph type="title"/>
          </p:nvPr>
        </p:nvSpPr>
        <p:spPr/>
        <p:txBody>
          <a:bodyPr/>
          <a:lstStyle/>
          <a:p>
            <a:pPr algn="ctr"/>
            <a:r>
              <a:rPr lang="nl-NL" dirty="0"/>
              <a:t>Celgetal uitslag</a:t>
            </a:r>
          </a:p>
        </p:txBody>
      </p:sp>
      <p:sp>
        <p:nvSpPr>
          <p:cNvPr id="3" name="Tijdelijke aanduiding voor inhoud 2">
            <a:extLst>
              <a:ext uri="{FF2B5EF4-FFF2-40B4-BE49-F238E27FC236}">
                <a16:creationId xmlns:a16="http://schemas.microsoft.com/office/drawing/2014/main" id="{8C9A280E-CD3C-4447-B848-C3DDAAD2AE7B}"/>
              </a:ext>
            </a:extLst>
          </p:cNvPr>
          <p:cNvSpPr>
            <a:spLocks noGrp="1"/>
          </p:cNvSpPr>
          <p:nvPr>
            <p:ph idx="1"/>
          </p:nvPr>
        </p:nvSpPr>
        <p:spPr/>
        <p:txBody>
          <a:bodyPr>
            <a:normAutofit fontScale="92500" lnSpcReduction="10000"/>
          </a:bodyPr>
          <a:lstStyle/>
          <a:p>
            <a:r>
              <a:rPr lang="nl-NL" dirty="0"/>
              <a:t>Celgetal informatie: celgetallen worden weergegeven van de diverse groepen. De kolom verhoogd celgetal na afkalven geeft een indicatie voor problemen in de droogstand/jongveeopfok/afkalven</a:t>
            </a:r>
          </a:p>
          <a:p>
            <a:endParaRPr lang="nl-NL" dirty="0"/>
          </a:p>
          <a:p>
            <a:r>
              <a:rPr lang="nl-NL" dirty="0"/>
              <a:t>Uiergezondheid: Geeft inzage over de uiergezondheid op het bedrijf.</a:t>
            </a:r>
          </a:p>
          <a:p>
            <a:endParaRPr lang="nl-NL" dirty="0"/>
          </a:p>
          <a:p>
            <a:r>
              <a:rPr lang="nl-NL" dirty="0"/>
              <a:t>Tankcelgetal: norm liefst onder de 100 maar tot 200 is er geen reden tot paniek. Boven de 200 moet er aandacht aan geschonken worden en boven de 400 krijg je korting. Vanaf boven de 100 kan er al wel productiedaling plaatsvinden</a:t>
            </a:r>
          </a:p>
          <a:p>
            <a:endParaRPr lang="nl-NL" dirty="0"/>
          </a:p>
          <a:p>
            <a:r>
              <a:rPr lang="nl-NL" dirty="0"/>
              <a:t>Celgetalpatronen: Geeft inzage over soort ziekteverwekkers die actief aanwezig zijn op het bedrijf. Is er sprake van een koe probleem of bedrijfsprobleem</a:t>
            </a:r>
          </a:p>
          <a:p>
            <a:endParaRPr lang="nl-NL" dirty="0"/>
          </a:p>
        </p:txBody>
      </p:sp>
    </p:spTree>
    <p:extLst>
      <p:ext uri="{BB962C8B-B14F-4D97-AF65-F5344CB8AC3E}">
        <p14:creationId xmlns:p14="http://schemas.microsoft.com/office/powerpoint/2010/main" val="222205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E2CAA-33D9-498B-AE6E-19E3C14EDBEE}"/>
              </a:ext>
            </a:extLst>
          </p:cNvPr>
          <p:cNvSpPr>
            <a:spLocks noGrp="1"/>
          </p:cNvSpPr>
          <p:nvPr>
            <p:ph type="title"/>
          </p:nvPr>
        </p:nvSpPr>
        <p:spPr/>
        <p:txBody>
          <a:bodyPr/>
          <a:lstStyle/>
          <a:p>
            <a:pPr algn="ctr"/>
            <a:r>
              <a:rPr lang="nl-NL" dirty="0"/>
              <a:t>Tankcelgetal Nederland t.o.v. andere landen in 2019.</a:t>
            </a:r>
          </a:p>
        </p:txBody>
      </p:sp>
      <p:pic>
        <p:nvPicPr>
          <p:cNvPr id="4" name="Tijdelijke aanduiding voor inhoud 3">
            <a:extLst>
              <a:ext uri="{FF2B5EF4-FFF2-40B4-BE49-F238E27FC236}">
                <a16:creationId xmlns:a16="http://schemas.microsoft.com/office/drawing/2014/main" id="{8028772C-A236-4135-BB9C-2C2C43CFA952}"/>
              </a:ext>
            </a:extLst>
          </p:cNvPr>
          <p:cNvPicPr>
            <a:picLocks noGrp="1" noChangeAspect="1"/>
          </p:cNvPicPr>
          <p:nvPr>
            <p:ph idx="1"/>
          </p:nvPr>
        </p:nvPicPr>
        <p:blipFill>
          <a:blip r:embed="rId3"/>
          <a:stretch>
            <a:fillRect/>
          </a:stretch>
        </p:blipFill>
        <p:spPr>
          <a:xfrm>
            <a:off x="1056370" y="2835966"/>
            <a:ext cx="7520221" cy="2483092"/>
          </a:xfrm>
          <a:prstGeom prst="rect">
            <a:avLst/>
          </a:prstGeom>
        </p:spPr>
      </p:pic>
    </p:spTree>
    <p:extLst>
      <p:ext uri="{BB962C8B-B14F-4D97-AF65-F5344CB8AC3E}">
        <p14:creationId xmlns:p14="http://schemas.microsoft.com/office/powerpoint/2010/main" val="320156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7AE3E-7B45-4A66-A1EE-5BF61AF62C5C}"/>
              </a:ext>
            </a:extLst>
          </p:cNvPr>
          <p:cNvSpPr>
            <a:spLocks noGrp="1"/>
          </p:cNvSpPr>
          <p:nvPr>
            <p:ph type="title"/>
          </p:nvPr>
        </p:nvSpPr>
        <p:spPr/>
        <p:txBody>
          <a:bodyPr/>
          <a:lstStyle/>
          <a:p>
            <a:pPr algn="ctr"/>
            <a:r>
              <a:rPr lang="nl-NL" dirty="0"/>
              <a:t>Vragen?</a:t>
            </a:r>
          </a:p>
        </p:txBody>
      </p:sp>
      <p:sp>
        <p:nvSpPr>
          <p:cNvPr id="3" name="Tijdelijke aanduiding voor inhoud 2">
            <a:extLst>
              <a:ext uri="{FF2B5EF4-FFF2-40B4-BE49-F238E27FC236}">
                <a16:creationId xmlns:a16="http://schemas.microsoft.com/office/drawing/2014/main" id="{C1AF0419-909C-4266-AAF2-DA1B4873FF44}"/>
              </a:ext>
            </a:extLst>
          </p:cNvPr>
          <p:cNvSpPr>
            <a:spLocks noGrp="1"/>
          </p:cNvSpPr>
          <p:nvPr>
            <p:ph idx="1"/>
          </p:nvPr>
        </p:nvSpPr>
        <p:spPr/>
        <p:txBody>
          <a:bodyPr/>
          <a:lstStyle/>
          <a:p>
            <a:r>
              <a:rPr lang="nl-NL" dirty="0"/>
              <a:t>Maken huiswerk, blz. 16 t/m 20 onderwerp Celgetaluitslag + dieroverzicht.</a:t>
            </a:r>
          </a:p>
          <a:p>
            <a:pPr marL="0" indent="0">
              <a:buNone/>
            </a:pPr>
            <a:r>
              <a:rPr lang="nl-NL" dirty="0"/>
              <a:t>     Dit is mogelijk in de les tot aan 12:00 uur.</a:t>
            </a:r>
          </a:p>
          <a:p>
            <a:pPr marL="0" indent="0">
              <a:buNone/>
            </a:pPr>
            <a:endParaRPr lang="nl-NL" dirty="0"/>
          </a:p>
          <a:p>
            <a:pPr marL="0" indent="0">
              <a:buNone/>
            </a:pPr>
            <a:r>
              <a:rPr lang="nl-NL" dirty="0"/>
              <a:t>Fijne meivakantie!!</a:t>
            </a:r>
          </a:p>
        </p:txBody>
      </p:sp>
      <p:pic>
        <p:nvPicPr>
          <p:cNvPr id="4" name="Afbeelding 3">
            <a:extLst>
              <a:ext uri="{FF2B5EF4-FFF2-40B4-BE49-F238E27FC236}">
                <a16:creationId xmlns:a16="http://schemas.microsoft.com/office/drawing/2014/main" id="{D10B9343-29E5-4DF9-9EE7-26E9B5DBD606}"/>
              </a:ext>
            </a:extLst>
          </p:cNvPr>
          <p:cNvPicPr>
            <a:picLocks noChangeAspect="1"/>
          </p:cNvPicPr>
          <p:nvPr/>
        </p:nvPicPr>
        <p:blipFill>
          <a:blip r:embed="rId2"/>
          <a:stretch>
            <a:fillRect/>
          </a:stretch>
        </p:blipFill>
        <p:spPr>
          <a:xfrm>
            <a:off x="3551680" y="3215359"/>
            <a:ext cx="5029612" cy="2826003"/>
          </a:xfrm>
          <a:prstGeom prst="rect">
            <a:avLst/>
          </a:prstGeom>
        </p:spPr>
      </p:pic>
    </p:spTree>
    <p:extLst>
      <p:ext uri="{BB962C8B-B14F-4D97-AF65-F5344CB8AC3E}">
        <p14:creationId xmlns:p14="http://schemas.microsoft.com/office/powerpoint/2010/main" val="260171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5F6D7-D246-4103-B231-4E0CD82D24E3}"/>
              </a:ext>
            </a:extLst>
          </p:cNvPr>
          <p:cNvSpPr>
            <a:spLocks noGrp="1"/>
          </p:cNvSpPr>
          <p:nvPr>
            <p:ph type="title"/>
          </p:nvPr>
        </p:nvSpPr>
        <p:spPr/>
        <p:txBody>
          <a:bodyPr/>
          <a:lstStyle/>
          <a:p>
            <a:pPr algn="ctr"/>
            <a:r>
              <a:rPr lang="nl-NL" dirty="0"/>
              <a:t>Vandaag</a:t>
            </a:r>
          </a:p>
        </p:txBody>
      </p:sp>
      <p:sp>
        <p:nvSpPr>
          <p:cNvPr id="3" name="Tijdelijke aanduiding voor inhoud 2">
            <a:extLst>
              <a:ext uri="{FF2B5EF4-FFF2-40B4-BE49-F238E27FC236}">
                <a16:creationId xmlns:a16="http://schemas.microsoft.com/office/drawing/2014/main" id="{5BAC7289-4F4B-4A1E-BBE4-DCF796240C49}"/>
              </a:ext>
            </a:extLst>
          </p:cNvPr>
          <p:cNvSpPr>
            <a:spLocks noGrp="1"/>
          </p:cNvSpPr>
          <p:nvPr>
            <p:ph idx="1"/>
          </p:nvPr>
        </p:nvSpPr>
        <p:spPr>
          <a:xfrm>
            <a:off x="529883" y="2202792"/>
            <a:ext cx="8596668" cy="3880773"/>
          </a:xfrm>
        </p:spPr>
        <p:txBody>
          <a:bodyPr/>
          <a:lstStyle/>
          <a:p>
            <a:r>
              <a:rPr lang="nl-NL" dirty="0"/>
              <a:t>Vragen over het huiswerk, blz.13,14,15 onderwerp BSK.</a:t>
            </a:r>
          </a:p>
          <a:p>
            <a:r>
              <a:rPr lang="nl-NL" dirty="0"/>
              <a:t>Stellingen over de BSK.</a:t>
            </a:r>
          </a:p>
          <a:p>
            <a:r>
              <a:rPr lang="nl-NL" dirty="0"/>
              <a:t>Theorie Celgetaluitslag + dieroverzicht.</a:t>
            </a:r>
          </a:p>
          <a:p>
            <a:r>
              <a:rPr lang="nl-NL" dirty="0"/>
              <a:t>Maken huiswerk, blz. 16 t/m 20 onderwerp Celgetaluitslag + dieroverzicht.</a:t>
            </a:r>
          </a:p>
        </p:txBody>
      </p:sp>
      <p:sp>
        <p:nvSpPr>
          <p:cNvPr id="4" name="Rechthoek 3">
            <a:extLst>
              <a:ext uri="{FF2B5EF4-FFF2-40B4-BE49-F238E27FC236}">
                <a16:creationId xmlns:a16="http://schemas.microsoft.com/office/drawing/2014/main" id="{44A2279D-591D-43EA-8AA3-4F789AE666A6}"/>
              </a:ext>
            </a:extLst>
          </p:cNvPr>
          <p:cNvSpPr/>
          <p:nvPr/>
        </p:nvSpPr>
        <p:spPr>
          <a:xfrm>
            <a:off x="529883" y="4385995"/>
            <a:ext cx="6096000" cy="646331"/>
          </a:xfrm>
          <a:prstGeom prst="rect">
            <a:avLst/>
          </a:prstGeom>
        </p:spPr>
        <p:txBody>
          <a:bodyPr>
            <a:spAutoFit/>
          </a:bodyPr>
          <a:lstStyle/>
          <a:p>
            <a:r>
              <a:rPr lang="nl-NL" dirty="0">
                <a:hlinkClick r:id="rId2"/>
              </a:rPr>
              <a:t>https://maken.wikiwijs.nl/160144/MPR__melkproductieregistratie</a:t>
            </a:r>
            <a:r>
              <a:rPr lang="nl-NL" dirty="0"/>
              <a:t> </a:t>
            </a:r>
          </a:p>
        </p:txBody>
      </p:sp>
    </p:spTree>
    <p:extLst>
      <p:ext uri="{BB962C8B-B14F-4D97-AF65-F5344CB8AC3E}">
        <p14:creationId xmlns:p14="http://schemas.microsoft.com/office/powerpoint/2010/main" val="46023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A499E-D56A-44EE-BDD7-F30B66C8E764}"/>
              </a:ext>
            </a:extLst>
          </p:cNvPr>
          <p:cNvSpPr>
            <a:spLocks noGrp="1"/>
          </p:cNvSpPr>
          <p:nvPr>
            <p:ph type="title"/>
          </p:nvPr>
        </p:nvSpPr>
        <p:spPr/>
        <p:txBody>
          <a:bodyPr/>
          <a:lstStyle/>
          <a:p>
            <a:pPr algn="ctr"/>
            <a:r>
              <a:rPr lang="nl-NL" dirty="0"/>
              <a:t>Waar of niet waar</a:t>
            </a:r>
          </a:p>
        </p:txBody>
      </p:sp>
      <p:sp>
        <p:nvSpPr>
          <p:cNvPr id="3" name="Tijdelijke aanduiding voor inhoud 2">
            <a:extLst>
              <a:ext uri="{FF2B5EF4-FFF2-40B4-BE49-F238E27FC236}">
                <a16:creationId xmlns:a16="http://schemas.microsoft.com/office/drawing/2014/main" id="{31F841DC-B9A5-4825-8B0C-9130D494CC80}"/>
              </a:ext>
            </a:extLst>
          </p:cNvPr>
          <p:cNvSpPr>
            <a:spLocks noGrp="1"/>
          </p:cNvSpPr>
          <p:nvPr>
            <p:ph idx="1"/>
          </p:nvPr>
        </p:nvSpPr>
        <p:spPr/>
        <p:txBody>
          <a:bodyPr/>
          <a:lstStyle/>
          <a:p>
            <a:r>
              <a:rPr lang="nl-NL" dirty="0"/>
              <a:t>Typ wat jij denkt in de chat.</a:t>
            </a:r>
          </a:p>
          <a:p>
            <a:endParaRPr lang="nl-NL" dirty="0"/>
          </a:p>
          <a:p>
            <a:endParaRPr lang="nl-NL" dirty="0"/>
          </a:p>
          <a:p>
            <a:r>
              <a:rPr lang="nl-NL" dirty="0"/>
              <a:t>Stelling: De BSK wordt uitgedrukt in kilogrammen melk.</a:t>
            </a:r>
          </a:p>
        </p:txBody>
      </p:sp>
    </p:spTree>
    <p:extLst>
      <p:ext uri="{BB962C8B-B14F-4D97-AF65-F5344CB8AC3E}">
        <p14:creationId xmlns:p14="http://schemas.microsoft.com/office/powerpoint/2010/main" val="383817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64858-AF36-4C56-BF08-7D9E51379A30}"/>
              </a:ext>
            </a:extLst>
          </p:cNvPr>
          <p:cNvSpPr>
            <a:spLocks noGrp="1"/>
          </p:cNvSpPr>
          <p:nvPr>
            <p:ph type="title"/>
          </p:nvPr>
        </p:nvSpPr>
        <p:spPr/>
        <p:txBody>
          <a:bodyPr/>
          <a:lstStyle/>
          <a:p>
            <a:pPr algn="ctr"/>
            <a:r>
              <a:rPr lang="nl-NL" dirty="0"/>
              <a:t>Waar of niet waar</a:t>
            </a:r>
          </a:p>
        </p:txBody>
      </p:sp>
      <p:sp>
        <p:nvSpPr>
          <p:cNvPr id="3" name="Tijdelijke aanduiding voor inhoud 2">
            <a:extLst>
              <a:ext uri="{FF2B5EF4-FFF2-40B4-BE49-F238E27FC236}">
                <a16:creationId xmlns:a16="http://schemas.microsoft.com/office/drawing/2014/main" id="{68C433A1-E11D-451E-B442-C25ECE22568E}"/>
              </a:ext>
            </a:extLst>
          </p:cNvPr>
          <p:cNvSpPr>
            <a:spLocks noGrp="1"/>
          </p:cNvSpPr>
          <p:nvPr>
            <p:ph idx="1"/>
          </p:nvPr>
        </p:nvSpPr>
        <p:spPr/>
        <p:txBody>
          <a:bodyPr/>
          <a:lstStyle/>
          <a:p>
            <a:r>
              <a:rPr lang="nl-NL" dirty="0"/>
              <a:t>Stelling: De BSK wordt uitgedrukt in kilogrammen melk. </a:t>
            </a:r>
            <a:r>
              <a:rPr lang="nl-NL" dirty="0">
                <a:sym typeface="Wingdings" panose="05000000000000000000" pitchFamily="2" charset="2"/>
              </a:rPr>
              <a:t> WAAR</a:t>
            </a:r>
          </a:p>
          <a:p>
            <a:endParaRPr lang="nl-NL" dirty="0">
              <a:sym typeface="Wingdings" panose="05000000000000000000" pitchFamily="2" charset="2"/>
            </a:endParaRPr>
          </a:p>
          <a:p>
            <a:pPr marL="0" indent="0">
              <a:buNone/>
            </a:pPr>
            <a:r>
              <a:rPr lang="nl-NL" dirty="0">
                <a:sym typeface="Wingdings" panose="05000000000000000000" pitchFamily="2" charset="2"/>
              </a:rPr>
              <a:t>Volgende stelling:</a:t>
            </a:r>
          </a:p>
          <a:p>
            <a:r>
              <a:rPr lang="nl-NL" dirty="0">
                <a:sym typeface="Wingdings" panose="05000000000000000000" pitchFamily="2" charset="2"/>
              </a:rPr>
              <a:t>De BSK is een getal dat is berekend aan de hand van de </a:t>
            </a:r>
            <a:r>
              <a:rPr lang="nl-NL" dirty="0" err="1">
                <a:sym typeface="Wingdings" panose="05000000000000000000" pitchFamily="2" charset="2"/>
              </a:rPr>
              <a:t>ISK’s</a:t>
            </a:r>
            <a:r>
              <a:rPr lang="nl-NL" dirty="0">
                <a:sym typeface="Wingdings" panose="05000000000000000000" pitchFamily="2" charset="2"/>
              </a:rPr>
              <a:t> in een groep of van het gehele bedrijf.</a:t>
            </a:r>
            <a:endParaRPr lang="nl-NL" dirty="0"/>
          </a:p>
        </p:txBody>
      </p:sp>
    </p:spTree>
    <p:extLst>
      <p:ext uri="{BB962C8B-B14F-4D97-AF65-F5344CB8AC3E}">
        <p14:creationId xmlns:p14="http://schemas.microsoft.com/office/powerpoint/2010/main" val="192213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2EDC7-8F14-4CC6-BF9F-6119B2DA4DF1}"/>
              </a:ext>
            </a:extLst>
          </p:cNvPr>
          <p:cNvSpPr>
            <a:spLocks noGrp="1"/>
          </p:cNvSpPr>
          <p:nvPr>
            <p:ph type="title"/>
          </p:nvPr>
        </p:nvSpPr>
        <p:spPr/>
        <p:txBody>
          <a:bodyPr/>
          <a:lstStyle/>
          <a:p>
            <a:pPr algn="ctr"/>
            <a:r>
              <a:rPr lang="nl-NL" dirty="0"/>
              <a:t>Waar of niet waar</a:t>
            </a:r>
          </a:p>
        </p:txBody>
      </p:sp>
      <p:sp>
        <p:nvSpPr>
          <p:cNvPr id="3" name="Tijdelijke aanduiding voor inhoud 2">
            <a:extLst>
              <a:ext uri="{FF2B5EF4-FFF2-40B4-BE49-F238E27FC236}">
                <a16:creationId xmlns:a16="http://schemas.microsoft.com/office/drawing/2014/main" id="{6A57A526-22C8-47D1-8567-D1C860225E1D}"/>
              </a:ext>
            </a:extLst>
          </p:cNvPr>
          <p:cNvSpPr>
            <a:spLocks noGrp="1"/>
          </p:cNvSpPr>
          <p:nvPr>
            <p:ph idx="1"/>
          </p:nvPr>
        </p:nvSpPr>
        <p:spPr/>
        <p:txBody>
          <a:bodyPr/>
          <a:lstStyle/>
          <a:p>
            <a:r>
              <a:rPr lang="nl-NL" dirty="0"/>
              <a:t>De BSK is een getal dat is berekend aan de hand van de </a:t>
            </a:r>
            <a:r>
              <a:rPr lang="nl-NL" dirty="0" err="1"/>
              <a:t>ISK’s</a:t>
            </a:r>
            <a:r>
              <a:rPr lang="nl-NL" dirty="0"/>
              <a:t> in een groep of van het gehele bedrijf. </a:t>
            </a:r>
            <a:r>
              <a:rPr lang="nl-NL" dirty="0">
                <a:sym typeface="Wingdings" panose="05000000000000000000" pitchFamily="2" charset="2"/>
              </a:rPr>
              <a:t> WAAR</a:t>
            </a:r>
            <a:endParaRPr lang="nl-NL" dirty="0"/>
          </a:p>
          <a:p>
            <a:endParaRPr lang="nl-NL" dirty="0"/>
          </a:p>
          <a:p>
            <a:pPr marL="0" indent="0">
              <a:buNone/>
            </a:pPr>
            <a:r>
              <a:rPr lang="nl-NL" dirty="0"/>
              <a:t>Volgende stelling:</a:t>
            </a:r>
          </a:p>
          <a:p>
            <a:pPr marL="0" indent="0">
              <a:buNone/>
            </a:pPr>
            <a:r>
              <a:rPr lang="nl-NL" dirty="0"/>
              <a:t>De ISK wordt berekend door de gegeven melkproductie van een koe om te rekenen naar een vaars die heeft afgekalfd in mei- juni en is 50 dagen aan de melk.</a:t>
            </a:r>
          </a:p>
        </p:txBody>
      </p:sp>
    </p:spTree>
    <p:extLst>
      <p:ext uri="{BB962C8B-B14F-4D97-AF65-F5344CB8AC3E}">
        <p14:creationId xmlns:p14="http://schemas.microsoft.com/office/powerpoint/2010/main" val="29590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2C222-7170-443F-B8FA-562AFF99D464}"/>
              </a:ext>
            </a:extLst>
          </p:cNvPr>
          <p:cNvSpPr>
            <a:spLocks noGrp="1"/>
          </p:cNvSpPr>
          <p:nvPr>
            <p:ph type="title"/>
          </p:nvPr>
        </p:nvSpPr>
        <p:spPr/>
        <p:txBody>
          <a:bodyPr/>
          <a:lstStyle/>
          <a:p>
            <a:pPr algn="ctr"/>
            <a:r>
              <a:rPr lang="nl-NL" dirty="0"/>
              <a:t>Waar of niet waar</a:t>
            </a:r>
          </a:p>
        </p:txBody>
      </p:sp>
      <p:sp>
        <p:nvSpPr>
          <p:cNvPr id="3" name="Tijdelijke aanduiding voor inhoud 2">
            <a:extLst>
              <a:ext uri="{FF2B5EF4-FFF2-40B4-BE49-F238E27FC236}">
                <a16:creationId xmlns:a16="http://schemas.microsoft.com/office/drawing/2014/main" id="{654F39BC-DEE2-4FC7-98F4-F4664BCE7DF4}"/>
              </a:ext>
            </a:extLst>
          </p:cNvPr>
          <p:cNvSpPr>
            <a:spLocks noGrp="1"/>
          </p:cNvSpPr>
          <p:nvPr>
            <p:ph idx="1"/>
          </p:nvPr>
        </p:nvSpPr>
        <p:spPr/>
        <p:txBody>
          <a:bodyPr/>
          <a:lstStyle/>
          <a:p>
            <a:r>
              <a:rPr lang="nl-NL" dirty="0"/>
              <a:t>De ISK wordt berekend door de gegeven melkproductie van een koe om te rekenen naar een vaars die heeft afgekalfd in mei- juni en is 50 dagen aan de melk. </a:t>
            </a:r>
            <a:r>
              <a:rPr lang="nl-NL" dirty="0">
                <a:sym typeface="Wingdings" panose="05000000000000000000" pitchFamily="2" charset="2"/>
              </a:rPr>
              <a:t> NIET WAAR</a:t>
            </a:r>
          </a:p>
          <a:p>
            <a:r>
              <a:rPr lang="nl-NL" dirty="0">
                <a:sym typeface="Wingdings" panose="05000000000000000000" pitchFamily="2" charset="2"/>
              </a:rPr>
              <a:t>De ISK geeft de kilogrammen melk weer alsof de koe in februari/ maart gekalfd heeft en 50 dagen in lactatie is. Oudere koe.</a:t>
            </a:r>
          </a:p>
          <a:p>
            <a:endParaRPr lang="nl-NL" dirty="0">
              <a:sym typeface="Wingdings" panose="05000000000000000000" pitchFamily="2" charset="2"/>
            </a:endParaRPr>
          </a:p>
          <a:p>
            <a:r>
              <a:rPr lang="nl-NL" dirty="0">
                <a:sym typeface="Wingdings" panose="05000000000000000000" pitchFamily="2" charset="2"/>
              </a:rPr>
              <a:t>Volgende stelling:</a:t>
            </a:r>
          </a:p>
          <a:p>
            <a:pPr marL="0" indent="0">
              <a:buNone/>
            </a:pPr>
            <a:r>
              <a:rPr lang="nl-NL" dirty="0">
                <a:sym typeface="Wingdings" panose="05000000000000000000" pitchFamily="2" charset="2"/>
              </a:rPr>
              <a:t>Bij het beoordelen van een BSK, let je op schommelingen van meer dan 2 kg verschil.</a:t>
            </a:r>
          </a:p>
          <a:p>
            <a:endParaRPr lang="nl-NL" dirty="0">
              <a:sym typeface="Wingdings" panose="05000000000000000000" pitchFamily="2" charset="2"/>
            </a:endParaRPr>
          </a:p>
          <a:p>
            <a:pPr marL="0" indent="0">
              <a:buNone/>
            </a:pPr>
            <a:endParaRPr lang="nl-NL" dirty="0"/>
          </a:p>
          <a:p>
            <a:endParaRPr lang="nl-NL" dirty="0"/>
          </a:p>
        </p:txBody>
      </p:sp>
    </p:spTree>
    <p:extLst>
      <p:ext uri="{BB962C8B-B14F-4D97-AF65-F5344CB8AC3E}">
        <p14:creationId xmlns:p14="http://schemas.microsoft.com/office/powerpoint/2010/main" val="354329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4C00E-682C-4328-8420-AA0101181BC5}"/>
              </a:ext>
            </a:extLst>
          </p:cNvPr>
          <p:cNvSpPr>
            <a:spLocks noGrp="1"/>
          </p:cNvSpPr>
          <p:nvPr>
            <p:ph type="title"/>
          </p:nvPr>
        </p:nvSpPr>
        <p:spPr/>
        <p:txBody>
          <a:bodyPr/>
          <a:lstStyle/>
          <a:p>
            <a:pPr algn="ctr"/>
            <a:r>
              <a:rPr lang="nl-NL" dirty="0"/>
              <a:t>Waar of niet waar</a:t>
            </a:r>
          </a:p>
        </p:txBody>
      </p:sp>
      <p:sp>
        <p:nvSpPr>
          <p:cNvPr id="3" name="Tijdelijke aanduiding voor inhoud 2">
            <a:extLst>
              <a:ext uri="{FF2B5EF4-FFF2-40B4-BE49-F238E27FC236}">
                <a16:creationId xmlns:a16="http://schemas.microsoft.com/office/drawing/2014/main" id="{71ADE854-3CE1-4B46-AF86-A09E624731BD}"/>
              </a:ext>
            </a:extLst>
          </p:cNvPr>
          <p:cNvSpPr>
            <a:spLocks noGrp="1"/>
          </p:cNvSpPr>
          <p:nvPr>
            <p:ph idx="1"/>
          </p:nvPr>
        </p:nvSpPr>
        <p:spPr/>
        <p:txBody>
          <a:bodyPr/>
          <a:lstStyle/>
          <a:p>
            <a:r>
              <a:rPr lang="nl-NL" dirty="0"/>
              <a:t>Bij het beoordelen van een BSK, let je op schommelingen van meer dan 2 kg verschil.</a:t>
            </a:r>
            <a:r>
              <a:rPr lang="nl-NL" dirty="0">
                <a:sym typeface="Wingdings" panose="05000000000000000000" pitchFamily="2" charset="2"/>
              </a:rPr>
              <a:t> WAAR</a:t>
            </a: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Benoem in de chat, wat de oorzaken</a:t>
            </a:r>
          </a:p>
          <a:p>
            <a:pPr marL="0" indent="0">
              <a:buNone/>
            </a:pPr>
            <a:r>
              <a:rPr lang="nl-NL" dirty="0">
                <a:sym typeface="Wingdings" panose="05000000000000000000" pitchFamily="2" charset="2"/>
              </a:rPr>
              <a:t>	Kunnen zijn.</a:t>
            </a:r>
          </a:p>
          <a:p>
            <a:endParaRPr lang="nl-NL" dirty="0"/>
          </a:p>
          <a:p>
            <a:endParaRPr lang="nl-NL" dirty="0"/>
          </a:p>
        </p:txBody>
      </p:sp>
      <p:pic>
        <p:nvPicPr>
          <p:cNvPr id="4" name="Afbeelding 3">
            <a:extLst>
              <a:ext uri="{FF2B5EF4-FFF2-40B4-BE49-F238E27FC236}">
                <a16:creationId xmlns:a16="http://schemas.microsoft.com/office/drawing/2014/main" id="{B3807E19-9241-4097-9073-82A8B3982B47}"/>
              </a:ext>
            </a:extLst>
          </p:cNvPr>
          <p:cNvPicPr>
            <a:picLocks noChangeAspect="1"/>
          </p:cNvPicPr>
          <p:nvPr/>
        </p:nvPicPr>
        <p:blipFill>
          <a:blip r:embed="rId2"/>
          <a:stretch>
            <a:fillRect/>
          </a:stretch>
        </p:blipFill>
        <p:spPr>
          <a:xfrm>
            <a:off x="5340626" y="2619122"/>
            <a:ext cx="4929809" cy="3943847"/>
          </a:xfrm>
          <a:prstGeom prst="rect">
            <a:avLst/>
          </a:prstGeom>
        </p:spPr>
      </p:pic>
    </p:spTree>
    <p:extLst>
      <p:ext uri="{BB962C8B-B14F-4D97-AF65-F5344CB8AC3E}">
        <p14:creationId xmlns:p14="http://schemas.microsoft.com/office/powerpoint/2010/main" val="55851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AB44-2A52-4D96-AB2D-2D1D32315D12}"/>
              </a:ext>
            </a:extLst>
          </p:cNvPr>
          <p:cNvSpPr>
            <a:spLocks noGrp="1"/>
          </p:cNvSpPr>
          <p:nvPr>
            <p:ph type="title"/>
          </p:nvPr>
        </p:nvSpPr>
        <p:spPr/>
        <p:txBody>
          <a:bodyPr/>
          <a:lstStyle/>
          <a:p>
            <a:pPr algn="ctr"/>
            <a:r>
              <a:rPr lang="nl-NL" dirty="0"/>
              <a:t>Celgetal uitslag</a:t>
            </a:r>
          </a:p>
        </p:txBody>
      </p:sp>
      <p:sp>
        <p:nvSpPr>
          <p:cNvPr id="3" name="Tijdelijke aanduiding voor inhoud 2">
            <a:extLst>
              <a:ext uri="{FF2B5EF4-FFF2-40B4-BE49-F238E27FC236}">
                <a16:creationId xmlns:a16="http://schemas.microsoft.com/office/drawing/2014/main" id="{8EAC9E8D-5FCB-4697-8C7E-F3DF042AEA03}"/>
              </a:ext>
            </a:extLst>
          </p:cNvPr>
          <p:cNvSpPr>
            <a:spLocks noGrp="1"/>
          </p:cNvSpPr>
          <p:nvPr>
            <p:ph idx="1"/>
          </p:nvPr>
        </p:nvSpPr>
        <p:spPr/>
        <p:txBody>
          <a:bodyPr/>
          <a:lstStyle/>
          <a:p>
            <a:r>
              <a:rPr lang="nl-NL" dirty="0"/>
              <a:t>Wat is celgetal?</a:t>
            </a:r>
          </a:p>
          <a:p>
            <a:r>
              <a:rPr lang="nl-NL" dirty="0"/>
              <a:t>Wat geeft dit aan?</a:t>
            </a:r>
          </a:p>
          <a:p>
            <a:r>
              <a:rPr lang="nl-NL" dirty="0"/>
              <a:t>Wat kan een melkveehouder met de uitslagen?</a:t>
            </a:r>
          </a:p>
          <a:p>
            <a:endParaRPr lang="nl-NL" dirty="0"/>
          </a:p>
          <a:p>
            <a:endParaRPr lang="nl-NL" dirty="0"/>
          </a:p>
          <a:p>
            <a:pPr marL="0" indent="0">
              <a:buNone/>
            </a:pPr>
            <a:endParaRPr lang="nl-NL" dirty="0"/>
          </a:p>
        </p:txBody>
      </p:sp>
      <p:pic>
        <p:nvPicPr>
          <p:cNvPr id="5" name="Afbeelding 4">
            <a:extLst>
              <a:ext uri="{FF2B5EF4-FFF2-40B4-BE49-F238E27FC236}">
                <a16:creationId xmlns:a16="http://schemas.microsoft.com/office/drawing/2014/main" id="{4E09046D-955B-410F-AAF1-975CA742748F}"/>
              </a:ext>
            </a:extLst>
          </p:cNvPr>
          <p:cNvPicPr>
            <a:picLocks noChangeAspect="1"/>
          </p:cNvPicPr>
          <p:nvPr/>
        </p:nvPicPr>
        <p:blipFill>
          <a:blip r:embed="rId3"/>
          <a:stretch>
            <a:fillRect/>
          </a:stretch>
        </p:blipFill>
        <p:spPr>
          <a:xfrm>
            <a:off x="1033150" y="5151567"/>
            <a:ext cx="2810500" cy="493819"/>
          </a:xfrm>
          <a:prstGeom prst="rect">
            <a:avLst/>
          </a:prstGeom>
        </p:spPr>
      </p:pic>
    </p:spTree>
    <p:extLst>
      <p:ext uri="{BB962C8B-B14F-4D97-AF65-F5344CB8AC3E}">
        <p14:creationId xmlns:p14="http://schemas.microsoft.com/office/powerpoint/2010/main" val="20438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4A313-98E7-4018-8657-B4482ACC1861}"/>
              </a:ext>
            </a:extLst>
          </p:cNvPr>
          <p:cNvSpPr>
            <a:spLocks noGrp="1"/>
          </p:cNvSpPr>
          <p:nvPr>
            <p:ph type="title"/>
          </p:nvPr>
        </p:nvSpPr>
        <p:spPr/>
        <p:txBody>
          <a:bodyPr/>
          <a:lstStyle/>
          <a:p>
            <a:r>
              <a:rPr lang="nl-NL" dirty="0"/>
              <a:t>Celgetal uitslag</a:t>
            </a:r>
          </a:p>
        </p:txBody>
      </p:sp>
      <p:pic>
        <p:nvPicPr>
          <p:cNvPr id="4" name="Tijdelijke aanduiding voor inhoud 3">
            <a:extLst>
              <a:ext uri="{FF2B5EF4-FFF2-40B4-BE49-F238E27FC236}">
                <a16:creationId xmlns:a16="http://schemas.microsoft.com/office/drawing/2014/main" id="{F005E80A-3242-492B-9589-76221E94FD63}"/>
              </a:ext>
            </a:extLst>
          </p:cNvPr>
          <p:cNvPicPr>
            <a:picLocks noGrp="1" noChangeAspect="1"/>
          </p:cNvPicPr>
          <p:nvPr>
            <p:ph idx="1"/>
          </p:nvPr>
        </p:nvPicPr>
        <p:blipFill>
          <a:blip r:embed="rId2"/>
          <a:stretch>
            <a:fillRect/>
          </a:stretch>
        </p:blipFill>
        <p:spPr>
          <a:xfrm>
            <a:off x="3838665" y="3670948"/>
            <a:ext cx="2274005" cy="2773920"/>
          </a:xfrm>
          <a:prstGeom prst="rect">
            <a:avLst/>
          </a:prstGeom>
        </p:spPr>
      </p:pic>
      <p:pic>
        <p:nvPicPr>
          <p:cNvPr id="5" name="Afbeelding 4">
            <a:extLst>
              <a:ext uri="{FF2B5EF4-FFF2-40B4-BE49-F238E27FC236}">
                <a16:creationId xmlns:a16="http://schemas.microsoft.com/office/drawing/2014/main" id="{83462821-24A8-4C2A-9929-6028F2AA911C}"/>
              </a:ext>
            </a:extLst>
          </p:cNvPr>
          <p:cNvPicPr>
            <a:picLocks noChangeAspect="1"/>
          </p:cNvPicPr>
          <p:nvPr/>
        </p:nvPicPr>
        <p:blipFill>
          <a:blip r:embed="rId3"/>
          <a:stretch>
            <a:fillRect/>
          </a:stretch>
        </p:blipFill>
        <p:spPr>
          <a:xfrm>
            <a:off x="7301132" y="364920"/>
            <a:ext cx="4564878" cy="6612057"/>
          </a:xfrm>
          <a:prstGeom prst="rect">
            <a:avLst/>
          </a:prstGeom>
        </p:spPr>
      </p:pic>
      <p:sp>
        <p:nvSpPr>
          <p:cNvPr id="7" name="Rechthoek 6">
            <a:extLst>
              <a:ext uri="{FF2B5EF4-FFF2-40B4-BE49-F238E27FC236}">
                <a16:creationId xmlns:a16="http://schemas.microsoft.com/office/drawing/2014/main" id="{77872F7F-A0EA-41FD-8AF2-20B1A43AD07F}"/>
              </a:ext>
            </a:extLst>
          </p:cNvPr>
          <p:cNvSpPr/>
          <p:nvPr/>
        </p:nvSpPr>
        <p:spPr>
          <a:xfrm>
            <a:off x="325990" y="2281007"/>
            <a:ext cx="6096000" cy="2031325"/>
          </a:xfrm>
          <a:prstGeom prst="rect">
            <a:avLst/>
          </a:prstGeom>
        </p:spPr>
        <p:txBody>
          <a:bodyPr>
            <a:spAutoFit/>
          </a:bodyPr>
          <a:lstStyle/>
          <a:p>
            <a:r>
              <a:rPr lang="nl-NL" dirty="0"/>
              <a:t>Belangrijkste punten MPR-Celgetal bedrijfsoverzicht</a:t>
            </a:r>
          </a:p>
          <a:p>
            <a:r>
              <a:rPr lang="nl-NL" dirty="0"/>
              <a:t>Celgetalinformatie</a:t>
            </a:r>
          </a:p>
          <a:p>
            <a:r>
              <a:rPr lang="nl-NL" dirty="0"/>
              <a:t>Uiergezondheid</a:t>
            </a:r>
          </a:p>
          <a:p>
            <a:r>
              <a:rPr lang="nl-NL" dirty="0"/>
              <a:t>% verhoogd</a:t>
            </a:r>
          </a:p>
          <a:p>
            <a:r>
              <a:rPr lang="nl-NL" dirty="0"/>
              <a:t>% nieuw</a:t>
            </a:r>
          </a:p>
          <a:p>
            <a:r>
              <a:rPr lang="nl-NL" dirty="0"/>
              <a:t>Tankcelgetal</a:t>
            </a:r>
          </a:p>
          <a:p>
            <a:r>
              <a:rPr lang="nl-NL" dirty="0"/>
              <a:t>celgetalpatronen</a:t>
            </a:r>
          </a:p>
        </p:txBody>
      </p:sp>
    </p:spTree>
    <p:extLst>
      <p:ext uri="{BB962C8B-B14F-4D97-AF65-F5344CB8AC3E}">
        <p14:creationId xmlns:p14="http://schemas.microsoft.com/office/powerpoint/2010/main" val="6844615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67b2ca75-e253-40e2-b54b-26214d373dbf" xsi:nil="true"/>
    <Student_Groups xmlns="67b2ca75-e253-40e2-b54b-26214d373dbf">
      <UserInfo>
        <DisplayName/>
        <AccountId xsi:nil="true"/>
        <AccountType/>
      </UserInfo>
    </Student_Groups>
    <DefaultSectionNames xmlns="67b2ca75-e253-40e2-b54b-26214d373dbf" xsi:nil="true"/>
    <Invited_Teachers xmlns="67b2ca75-e253-40e2-b54b-26214d373dbf" xsi:nil="true"/>
    <Invited_Students xmlns="67b2ca75-e253-40e2-b54b-26214d373dbf" xsi:nil="true"/>
    <IsNotebookLocked xmlns="67b2ca75-e253-40e2-b54b-26214d373dbf" xsi:nil="true"/>
    <Students xmlns="67b2ca75-e253-40e2-b54b-26214d373dbf">
      <UserInfo>
        <DisplayName/>
        <AccountId xsi:nil="true"/>
        <AccountType/>
      </UserInfo>
    </Students>
    <Math_Settings xmlns="67b2ca75-e253-40e2-b54b-26214d373dbf" xsi:nil="true"/>
    <Has_Teacher_Only_SectionGroup xmlns="67b2ca75-e253-40e2-b54b-26214d373dbf" xsi:nil="true"/>
    <Is_Collaboration_Space_Locked xmlns="67b2ca75-e253-40e2-b54b-26214d373dbf" xsi:nil="true"/>
    <FolderType xmlns="67b2ca75-e253-40e2-b54b-26214d373dbf" xsi:nil="true"/>
    <Distribution_Groups xmlns="67b2ca75-e253-40e2-b54b-26214d373dbf" xsi:nil="true"/>
    <Self_Registration_Enabled xmlns="67b2ca75-e253-40e2-b54b-26214d373dbf" xsi:nil="true"/>
    <AppVersion xmlns="67b2ca75-e253-40e2-b54b-26214d373dbf" xsi:nil="true"/>
    <NotebookType xmlns="67b2ca75-e253-40e2-b54b-26214d373dbf" xsi:nil="true"/>
    <Teachers xmlns="67b2ca75-e253-40e2-b54b-26214d373dbf">
      <UserInfo>
        <DisplayName/>
        <AccountId xsi:nil="true"/>
        <AccountType/>
      </UserInfo>
    </Teachers>
    <Templates xmlns="67b2ca75-e253-40e2-b54b-26214d373dbf" xsi:nil="true"/>
    <TeamsChannelId xmlns="67b2ca75-e253-40e2-b54b-26214d373dbf" xsi:nil="true"/>
    <Owner xmlns="67b2ca75-e253-40e2-b54b-26214d373dbf">
      <UserInfo>
        <DisplayName/>
        <AccountId xsi:nil="true"/>
        <AccountType/>
      </UserInfo>
    </Owner>
    <LMS_Mappings xmlns="67b2ca75-e253-40e2-b54b-26214d373d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42EAE155592B4EB0421A6F955F71C5" ma:contentTypeVersion="31" ma:contentTypeDescription="Een nieuw document maken." ma:contentTypeScope="" ma:versionID="1395b58f120d3996ba98d88978f7ac55">
  <xsd:schema xmlns:xsd="http://www.w3.org/2001/XMLSchema" xmlns:xs="http://www.w3.org/2001/XMLSchema" xmlns:p="http://schemas.microsoft.com/office/2006/metadata/properties" xmlns:ns3="67b2ca75-e253-40e2-b54b-26214d373dbf" xmlns:ns4="b9740ce9-91f2-4b05-8647-8181c813b7b3" targetNamespace="http://schemas.microsoft.com/office/2006/metadata/properties" ma:root="true" ma:fieldsID="d13be29b0adcb1c05f3f9ff768a9a9ce" ns3:_="" ns4:_="">
    <xsd:import namespace="67b2ca75-e253-40e2-b54b-26214d373dbf"/>
    <xsd:import namespace="b9740ce9-91f2-4b05-8647-8181c813b7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2ca75-e253-40e2-b54b-26214d373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9740ce9-91f2-4b05-8647-8181c813b7b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FF3F5-3E67-462E-B3E9-5539923F26B3}">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67b2ca75-e253-40e2-b54b-26214d373dbf"/>
    <ds:schemaRef ds:uri="http://schemas.microsoft.com/office/2006/documentManagement/types"/>
    <ds:schemaRef ds:uri="b9740ce9-91f2-4b05-8647-8181c813b7b3"/>
    <ds:schemaRef ds:uri="http://www.w3.org/XML/1998/namespace"/>
    <ds:schemaRef ds:uri="http://purl.org/dc/dcmitype/"/>
  </ds:schemaRefs>
</ds:datastoreItem>
</file>

<file path=customXml/itemProps2.xml><?xml version="1.0" encoding="utf-8"?>
<ds:datastoreItem xmlns:ds="http://schemas.openxmlformats.org/officeDocument/2006/customXml" ds:itemID="{B5C950E2-FB95-4C8A-B34B-A05E3A793EA2}">
  <ds:schemaRefs>
    <ds:schemaRef ds:uri="http://schemas.microsoft.com/sharepoint/v3/contenttype/forms"/>
  </ds:schemaRefs>
</ds:datastoreItem>
</file>

<file path=customXml/itemProps3.xml><?xml version="1.0" encoding="utf-8"?>
<ds:datastoreItem xmlns:ds="http://schemas.openxmlformats.org/officeDocument/2006/customXml" ds:itemID="{FC91E130-40B3-4705-AAA4-724E3443C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2ca75-e253-40e2-b54b-26214d373dbf"/>
    <ds:schemaRef ds:uri="b9740ce9-91f2-4b05-8647-8181c813b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138</TotalTime>
  <Words>567</Words>
  <Application>Microsoft Office PowerPoint</Application>
  <PresentationFormat>Breedbeeld</PresentationFormat>
  <Paragraphs>69</Paragraphs>
  <Slides>12</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Trebuchet MS</vt:lpstr>
      <vt:lpstr>Wingdings</vt:lpstr>
      <vt:lpstr>Wingdings 3</vt:lpstr>
      <vt:lpstr>Facet</vt:lpstr>
      <vt:lpstr>24 April</vt:lpstr>
      <vt:lpstr>Vandaag</vt:lpstr>
      <vt:lpstr>Waar of niet waar</vt:lpstr>
      <vt:lpstr>Waar of niet waar</vt:lpstr>
      <vt:lpstr>Waar of niet waar</vt:lpstr>
      <vt:lpstr>Waar of niet waar</vt:lpstr>
      <vt:lpstr>Waar of niet waar</vt:lpstr>
      <vt:lpstr>Celgetal uitslag</vt:lpstr>
      <vt:lpstr>Celgetal uitslag</vt:lpstr>
      <vt:lpstr>Celgetal uitslag</vt:lpstr>
      <vt:lpstr>Tankcelgetal Nederland t.o.v. andere landen in 2019.</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April</dc:title>
  <dc:creator>Susan Huijben - Pijlman</dc:creator>
  <cp:lastModifiedBy>Susan Huijben - Pijlman</cp:lastModifiedBy>
  <cp:revision>11</cp:revision>
  <dcterms:created xsi:type="dcterms:W3CDTF">2020-04-24T06:02:37Z</dcterms:created>
  <dcterms:modified xsi:type="dcterms:W3CDTF">2020-04-24T09:13:45Z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0x0101009042EAE155592B4EB0421A6F955F71C5</vt:lpwstr>
  </property>
</Properties>
</file>